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5"/>
  </p:sldMasterIdLst>
  <p:notesMasterIdLst>
    <p:notesMasterId r:id="rId20"/>
  </p:notesMasterIdLst>
  <p:sldIdLst>
    <p:sldId id="256" r:id="rId6"/>
    <p:sldId id="257" r:id="rId7"/>
    <p:sldId id="260" r:id="rId8"/>
    <p:sldId id="270" r:id="rId9"/>
    <p:sldId id="271" r:id="rId10"/>
    <p:sldId id="277" r:id="rId11"/>
    <p:sldId id="272" r:id="rId12"/>
    <p:sldId id="278" r:id="rId13"/>
    <p:sldId id="275" r:id="rId14"/>
    <p:sldId id="274" r:id="rId15"/>
    <p:sldId id="268" r:id="rId16"/>
    <p:sldId id="269" r:id="rId17"/>
    <p:sldId id="276" r:id="rId18"/>
    <p:sldId id="267" r:id="rId19"/>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9" d="100"/>
          <a:sy n="99" d="100"/>
        </p:scale>
        <p:origin x="84" y="34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phens, Wallace [TREAS]" userId="8917b973-1f5a-4a54-988a-d883fc9b0781" providerId="ADAL" clId="{2040718F-0103-470A-8D05-EA4EA7F902BA}"/>
    <pc:docChg chg="undo redo custSel addSld modSld">
      <pc:chgData name="Stephens, Wallace [TREAS]" userId="8917b973-1f5a-4a54-988a-d883fc9b0781" providerId="ADAL" clId="{2040718F-0103-470A-8D05-EA4EA7F902BA}" dt="2026-09-24T13:09:55.610" v="373" actId="1076"/>
      <pc:docMkLst>
        <pc:docMk/>
      </pc:docMkLst>
      <pc:sldChg chg="modSp mod">
        <pc:chgData name="Stephens, Wallace [TREAS]" userId="8917b973-1f5a-4a54-988a-d883fc9b0781" providerId="ADAL" clId="{2040718F-0103-470A-8D05-EA4EA7F902BA}" dt="2026-09-21T16:11:26.172" v="23" actId="1076"/>
        <pc:sldMkLst>
          <pc:docMk/>
          <pc:sldMk cId="4241691986" sldId="256"/>
        </pc:sldMkLst>
        <pc:spChg chg="mod">
          <ac:chgData name="Stephens, Wallace [TREAS]" userId="8917b973-1f5a-4a54-988a-d883fc9b0781" providerId="ADAL" clId="{2040718F-0103-470A-8D05-EA4EA7F902BA}" dt="2026-09-21T16:11:26.172" v="23" actId="1076"/>
          <ac:spMkLst>
            <pc:docMk/>
            <pc:sldMk cId="4241691986" sldId="256"/>
            <ac:spMk id="2" creationId="{00000000-0000-0000-0000-000000000000}"/>
          </ac:spMkLst>
        </pc:spChg>
      </pc:sldChg>
      <pc:sldChg chg="modSp mod">
        <pc:chgData name="Stephens, Wallace [TREAS]" userId="8917b973-1f5a-4a54-988a-d883fc9b0781" providerId="ADAL" clId="{2040718F-0103-470A-8D05-EA4EA7F902BA}" dt="2026-09-21T17:45:14.799" v="365" actId="1076"/>
        <pc:sldMkLst>
          <pc:docMk/>
          <pc:sldMk cId="3881544256" sldId="268"/>
        </pc:sldMkLst>
        <pc:picChg chg="mod">
          <ac:chgData name="Stephens, Wallace [TREAS]" userId="8917b973-1f5a-4a54-988a-d883fc9b0781" providerId="ADAL" clId="{2040718F-0103-470A-8D05-EA4EA7F902BA}" dt="2026-09-21T17:45:14.799" v="365" actId="1076"/>
          <ac:picMkLst>
            <pc:docMk/>
            <pc:sldMk cId="3881544256" sldId="268"/>
            <ac:picMk id="8" creationId="{0AD7173D-6BAB-E00E-1C1D-8262CB6B421F}"/>
          </ac:picMkLst>
        </pc:picChg>
      </pc:sldChg>
      <pc:sldChg chg="modSp mod">
        <pc:chgData name="Stephens, Wallace [TREAS]" userId="8917b973-1f5a-4a54-988a-d883fc9b0781" providerId="ADAL" clId="{2040718F-0103-470A-8D05-EA4EA7F902BA}" dt="2026-09-21T17:44:56.665" v="364" actId="1076"/>
        <pc:sldMkLst>
          <pc:docMk/>
          <pc:sldMk cId="2870850160" sldId="269"/>
        </pc:sldMkLst>
        <pc:picChg chg="mod">
          <ac:chgData name="Stephens, Wallace [TREAS]" userId="8917b973-1f5a-4a54-988a-d883fc9b0781" providerId="ADAL" clId="{2040718F-0103-470A-8D05-EA4EA7F902BA}" dt="2026-09-21T17:44:56.665" v="364" actId="1076"/>
          <ac:picMkLst>
            <pc:docMk/>
            <pc:sldMk cId="2870850160" sldId="269"/>
            <ac:picMk id="6" creationId="{EFA3A81C-9398-A13A-CCD2-0C6B650DEB3C}"/>
          </ac:picMkLst>
        </pc:picChg>
      </pc:sldChg>
      <pc:sldChg chg="modSp mod">
        <pc:chgData name="Stephens, Wallace [TREAS]" userId="8917b973-1f5a-4a54-988a-d883fc9b0781" providerId="ADAL" clId="{2040718F-0103-470A-8D05-EA4EA7F902BA}" dt="2026-09-21T16:31:19.240" v="363" actId="114"/>
        <pc:sldMkLst>
          <pc:docMk/>
          <pc:sldMk cId="3686250624" sldId="270"/>
        </pc:sldMkLst>
        <pc:spChg chg="mod">
          <ac:chgData name="Stephens, Wallace [TREAS]" userId="8917b973-1f5a-4a54-988a-d883fc9b0781" providerId="ADAL" clId="{2040718F-0103-470A-8D05-EA4EA7F902BA}" dt="2026-09-21T16:31:19.240" v="363" actId="114"/>
          <ac:spMkLst>
            <pc:docMk/>
            <pc:sldMk cId="3686250624" sldId="270"/>
            <ac:spMk id="3" creationId="{00000000-0000-0000-0000-000000000000}"/>
          </ac:spMkLst>
        </pc:spChg>
      </pc:sldChg>
      <pc:sldChg chg="modSp mod">
        <pc:chgData name="Stephens, Wallace [TREAS]" userId="8917b973-1f5a-4a54-988a-d883fc9b0781" providerId="ADAL" clId="{2040718F-0103-470A-8D05-EA4EA7F902BA}" dt="2026-09-21T16:26:44.664" v="265" actId="14100"/>
        <pc:sldMkLst>
          <pc:docMk/>
          <pc:sldMk cId="1795808647" sldId="271"/>
        </pc:sldMkLst>
        <pc:spChg chg="mod">
          <ac:chgData name="Stephens, Wallace [TREAS]" userId="8917b973-1f5a-4a54-988a-d883fc9b0781" providerId="ADAL" clId="{2040718F-0103-470A-8D05-EA4EA7F902BA}" dt="2026-09-21T16:26:44.664" v="265" actId="14100"/>
          <ac:spMkLst>
            <pc:docMk/>
            <pc:sldMk cId="1795808647" sldId="271"/>
            <ac:spMk id="3" creationId="{00000000-0000-0000-0000-000000000000}"/>
          </ac:spMkLst>
        </pc:spChg>
      </pc:sldChg>
      <pc:sldChg chg="modSp new mod">
        <pc:chgData name="Stephens, Wallace [TREAS]" userId="8917b973-1f5a-4a54-988a-d883fc9b0781" providerId="ADAL" clId="{2040718F-0103-470A-8D05-EA4EA7F902BA}" dt="2026-09-21T16:31:11.312" v="362" actId="20577"/>
        <pc:sldMkLst>
          <pc:docMk/>
          <pc:sldMk cId="2196523928" sldId="277"/>
        </pc:sldMkLst>
        <pc:spChg chg="mod">
          <ac:chgData name="Stephens, Wallace [TREAS]" userId="8917b973-1f5a-4a54-988a-d883fc9b0781" providerId="ADAL" clId="{2040718F-0103-470A-8D05-EA4EA7F902BA}" dt="2026-09-21T16:20:19.118" v="27"/>
          <ac:spMkLst>
            <pc:docMk/>
            <pc:sldMk cId="2196523928" sldId="277"/>
            <ac:spMk id="2" creationId="{F3D0403C-DC7A-018C-EA4E-113A760D9FEF}"/>
          </ac:spMkLst>
        </pc:spChg>
        <pc:spChg chg="mod">
          <ac:chgData name="Stephens, Wallace [TREAS]" userId="8917b973-1f5a-4a54-988a-d883fc9b0781" providerId="ADAL" clId="{2040718F-0103-470A-8D05-EA4EA7F902BA}" dt="2026-09-21T16:31:11.312" v="362" actId="20577"/>
          <ac:spMkLst>
            <pc:docMk/>
            <pc:sldMk cId="2196523928" sldId="277"/>
            <ac:spMk id="3" creationId="{81C39827-1428-057C-108D-61B73F0D256B}"/>
          </ac:spMkLst>
        </pc:spChg>
      </pc:sldChg>
      <pc:sldChg chg="addSp delSp modSp new mod">
        <pc:chgData name="Stephens, Wallace [TREAS]" userId="8917b973-1f5a-4a54-988a-d883fc9b0781" providerId="ADAL" clId="{2040718F-0103-470A-8D05-EA4EA7F902BA}" dt="2026-09-24T13:09:55.610" v="373" actId="1076"/>
        <pc:sldMkLst>
          <pc:docMk/>
          <pc:sldMk cId="3964796448" sldId="278"/>
        </pc:sldMkLst>
        <pc:spChg chg="del">
          <ac:chgData name="Stephens, Wallace [TREAS]" userId="8917b973-1f5a-4a54-988a-d883fc9b0781" providerId="ADAL" clId="{2040718F-0103-470A-8D05-EA4EA7F902BA}" dt="2026-09-24T13:09:32.389" v="367" actId="478"/>
          <ac:spMkLst>
            <pc:docMk/>
            <pc:sldMk cId="3964796448" sldId="278"/>
            <ac:spMk id="2" creationId="{049E61F1-ED12-B02E-6E08-BB467C9B2F89}"/>
          </ac:spMkLst>
        </pc:spChg>
        <pc:spChg chg="del">
          <ac:chgData name="Stephens, Wallace [TREAS]" userId="8917b973-1f5a-4a54-988a-d883fc9b0781" providerId="ADAL" clId="{2040718F-0103-470A-8D05-EA4EA7F902BA}" dt="2026-09-24T13:09:33.612" v="368" actId="478"/>
          <ac:spMkLst>
            <pc:docMk/>
            <pc:sldMk cId="3964796448" sldId="278"/>
            <ac:spMk id="3" creationId="{6B53B925-5D3C-450D-3367-BC3ED94CB04B}"/>
          </ac:spMkLst>
        </pc:spChg>
        <pc:picChg chg="add mod">
          <ac:chgData name="Stephens, Wallace [TREAS]" userId="8917b973-1f5a-4a54-988a-d883fc9b0781" providerId="ADAL" clId="{2040718F-0103-470A-8D05-EA4EA7F902BA}" dt="2026-09-24T13:09:55.610" v="373" actId="1076"/>
          <ac:picMkLst>
            <pc:docMk/>
            <pc:sldMk cId="3964796448" sldId="278"/>
            <ac:picMk id="6" creationId="{F1798C7B-B5CC-B553-F40E-C9244E05F7A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54CC0B01-87EE-4481-B7D8-EBAD59388E51}" type="datetimeFigureOut">
              <a:rPr lang="en-US" smtClean="0"/>
              <a:t>9/24/2026</a:t>
            </a:fld>
            <a:endParaRPr lang="en-US" dirty="0"/>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ACCEC751-D9BD-4535-8546-0121FF23865B}" type="slidenum">
              <a:rPr lang="en-US" smtClean="0"/>
              <a:t>‹#›</a:t>
            </a:fld>
            <a:endParaRPr lang="en-US" dirty="0"/>
          </a:p>
        </p:txBody>
      </p:sp>
    </p:spTree>
    <p:extLst>
      <p:ext uri="{BB962C8B-B14F-4D97-AF65-F5344CB8AC3E}">
        <p14:creationId xmlns:p14="http://schemas.microsoft.com/office/powerpoint/2010/main" val="3769118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B1AF08-206B-4AAD-9E86-56D406A59B1F}" type="datetime1">
              <a:rPr lang="en-US" smtClean="0"/>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29E32AAC-91AD-4E71-B6DA-D52041F06E5F}" type="datetime1">
              <a:rPr lang="en-US" smtClean="0"/>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4DAC59-276D-4D50-804D-8935244087C1}" type="datetime1">
              <a:rPr lang="en-US" smtClean="0"/>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159564D-D974-467E-956E-011F4D2F8BA4}" type="datetime1">
              <a:rPr lang="en-US" smtClean="0"/>
              <a:t>9/24/2026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22AFD8B-969E-4D5C-B4F7-B03A0F37FA80}" type="datetime1">
              <a:rPr lang="en-US" smtClean="0"/>
              <a:t>9/24/2026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DB9980BB-02F2-4567-8FA9-101AF952464B}" type="datetime1">
              <a:rPr lang="en-US" smtClean="0"/>
              <a:t>9/24/2026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6F2F1E0-72E5-4E44-980B-7A1600D8F046}" type="datetime1">
              <a:rPr lang="en-US" smtClean="0"/>
              <a:t>9/24/2026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9FB6BD11-B8D0-4499-A1BE-05F6EE36283A}" type="datetime1">
              <a:rPr lang="en-US" smtClean="0"/>
              <a:t>9/24/2026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A0FD30-40B0-43EC-BC09-417BB5C4A1B3}" type="datetime1">
              <a:rPr lang="en-US" smtClean="0"/>
              <a:t>9/24/2026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C2E5DBC-3E94-49EB-AC91-F81598E466CF}" type="datetime1">
              <a:rPr lang="en-US" smtClean="0"/>
              <a:t>9/24/2026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CCA45975-B008-49C0-893B-F0DA6D7761DB}" type="datetime1">
              <a:rPr lang="en-US" smtClean="0"/>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F94ED16-8CBC-430D-9B71-129F5A6CE025}" type="datetime1">
              <a:rPr lang="en-US" smtClean="0"/>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230DC1F-5BD7-457F-9BAB-C79F5A471866}" type="datetime1">
              <a:rPr lang="en-US" smtClean="0"/>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3ED7716-4B73-4047-8F47-DC2ADC28B8E3}" type="datetime1">
              <a:rPr lang="en-US" smtClean="0"/>
              <a:t>9/24/2026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AD96F53-9AB4-4CD4-83C9-5CC13E39017B}" type="datetime1">
              <a:rPr lang="en-US" smtClean="0"/>
              <a:t>9/24/2026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270DD6-854E-46EF-9770-EE7A6574E7D8}" type="datetime1">
              <a:rPr lang="en-US" smtClean="0"/>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729038-A6FB-46D1-AE09-221537E4BC11}" type="datetime1">
              <a:rPr lang="en-US" smtClean="0"/>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F18D381-AADB-447A-8CED-7FEDFC6CE415}" type="datetime1">
              <a:rPr lang="en-US" smtClean="0"/>
              <a:t>9/24/2026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state.nj.us/treasury/purchase/vendor.shtm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80043" y="1063416"/>
            <a:ext cx="10231914" cy="3329581"/>
          </a:xfrm>
        </p:spPr>
        <p:txBody>
          <a:bodyPr/>
          <a:lstStyle/>
          <a:p>
            <a:r>
              <a:rPr lang="en-US" sz="4800" dirty="0"/>
              <a:t>Optional Pre-Quote Conference</a:t>
            </a:r>
            <a:br>
              <a:rPr lang="en-US" sz="4800" dirty="0"/>
            </a:br>
            <a:r>
              <a:rPr lang="en-US" sz="4800" dirty="0"/>
              <a:t>T2621 - NJDEP Remedial Investigation and Design Services,</a:t>
            </a:r>
            <a:br>
              <a:rPr lang="en-US" sz="4800" dirty="0"/>
            </a:br>
            <a:r>
              <a:rPr lang="en-US" sz="4800" dirty="0"/>
              <a:t>26DPP01289 </a:t>
            </a:r>
          </a:p>
        </p:txBody>
      </p:sp>
      <p:sp>
        <p:nvSpPr>
          <p:cNvPr id="3" name="Subtitle 2"/>
          <p:cNvSpPr>
            <a:spLocks noGrp="1"/>
          </p:cNvSpPr>
          <p:nvPr>
            <p:ph type="subTitle" idx="1"/>
          </p:nvPr>
        </p:nvSpPr>
        <p:spPr>
          <a:xfrm>
            <a:off x="1154955" y="4777380"/>
            <a:ext cx="8825658" cy="1279388"/>
          </a:xfrm>
        </p:spPr>
        <p:txBody>
          <a:bodyPr>
            <a:normAutofit/>
          </a:bodyPr>
          <a:lstStyle/>
          <a:p>
            <a:r>
              <a:rPr lang="en-US" sz="2800" dirty="0"/>
              <a:t>Q&amp;a due by 2pm </a:t>
            </a:r>
            <a:r>
              <a:rPr lang="en-US" sz="2800" b="1" dirty="0">
                <a:solidFill>
                  <a:srgbClr val="FF0000"/>
                </a:solidFill>
              </a:rPr>
              <a:t>October 21, 2026</a:t>
            </a:r>
          </a:p>
          <a:p>
            <a:r>
              <a:rPr lang="en-US" sz="2800" dirty="0"/>
              <a:t>Quotes due by 2pm </a:t>
            </a:r>
            <a:r>
              <a:rPr lang="en-US" sz="2800" b="1" dirty="0">
                <a:solidFill>
                  <a:srgbClr val="FF0000"/>
                </a:solidFill>
              </a:rPr>
              <a:t>November 20, 2026</a:t>
            </a:r>
          </a:p>
        </p:txBody>
      </p:sp>
      <p:sp>
        <p:nvSpPr>
          <p:cNvPr id="6" name="Slide Number Placeholder 5">
            <a:extLst>
              <a:ext uri="{FF2B5EF4-FFF2-40B4-BE49-F238E27FC236}">
                <a16:creationId xmlns:a16="http://schemas.microsoft.com/office/drawing/2014/main" id="{3DD7FFA7-07A2-3DD1-329D-DE3409599450}"/>
              </a:ext>
            </a:extLst>
          </p:cNvPr>
          <p:cNvSpPr>
            <a:spLocks noGrp="1"/>
          </p:cNvSpPr>
          <p:nvPr>
            <p:ph type="sldNum" sz="quarter" idx="12"/>
          </p:nvPr>
        </p:nvSpPr>
        <p:spPr/>
        <p:txBody>
          <a:bodyPr/>
          <a:lstStyle/>
          <a:p>
            <a:fld id="{D57F1E4F-1CFF-5643-939E-02111984F565}" type="slidenum">
              <a:rPr lang="en-US" smtClean="0"/>
              <a:t>1</a:t>
            </a:fld>
            <a:endParaRPr lang="en-US" dirty="0"/>
          </a:p>
        </p:txBody>
      </p:sp>
    </p:spTree>
    <p:extLst>
      <p:ext uri="{BB962C8B-B14F-4D97-AF65-F5344CB8AC3E}">
        <p14:creationId xmlns:p14="http://schemas.microsoft.com/office/powerpoint/2010/main" val="42416919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 &amp; INTRODUCTIONS</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r>
              <a:rPr lang="en-US" dirty="0"/>
              <a:t>Please sign in by entering your name, company, and email in the Microsoft Teams chat window. </a:t>
            </a:r>
          </a:p>
          <a:p>
            <a:pPr lvl="1"/>
            <a:r>
              <a:rPr lang="en-US" dirty="0"/>
              <a:t>A list of attendees and these slides will be posted to NJSTART. </a:t>
            </a:r>
          </a:p>
          <a:p>
            <a:r>
              <a:rPr lang="en-US" dirty="0"/>
              <a:t>Please note this conference is being recorded. </a:t>
            </a:r>
          </a:p>
          <a:p>
            <a:r>
              <a:rPr lang="en-US" dirty="0"/>
              <a:t>Please identify yourself and the firm you represent prior to asking a question.</a:t>
            </a:r>
          </a:p>
          <a:p>
            <a:pPr lvl="0"/>
            <a:r>
              <a:rPr lang="en-US" dirty="0"/>
              <a:t>Please make sure you are registered in NJSTART, and that your contact information remains current.  </a:t>
            </a:r>
          </a:p>
          <a:p>
            <a:pPr lvl="1"/>
            <a:r>
              <a:rPr lang="en-US" dirty="0"/>
              <a:t>NJSTART Vendor email support: </a:t>
            </a:r>
            <a:r>
              <a:rPr lang="en-US" b="1" dirty="0"/>
              <a:t>njstart@treas.nj.gov</a:t>
            </a:r>
            <a:br>
              <a:rPr lang="en-US" dirty="0"/>
            </a:br>
            <a:r>
              <a:rPr lang="en-US" dirty="0"/>
              <a:t>NJSTART Vendor phone support – (609) 341-3500 Staffed Monday to Friday 8:30 a.m. to 4:30 p.m.</a:t>
            </a:r>
          </a:p>
          <a:p>
            <a:pPr lvl="1"/>
            <a:r>
              <a:rPr lang="en-US" dirty="0">
                <a:hlinkClick r:id="rId2"/>
              </a:rPr>
              <a:t>https://www.state.nj.us/treasury/purchase/vendor.shtml</a:t>
            </a:r>
            <a:endParaRPr lang="en-US" dirty="0"/>
          </a:p>
          <a:p>
            <a:pPr marL="457200" lvl="1" indent="0">
              <a:buNone/>
            </a:pPr>
            <a:r>
              <a:rPr lang="en-US" dirty="0"/>
              <a:t>  </a:t>
            </a:r>
          </a:p>
          <a:p>
            <a:pPr marL="0" indent="0">
              <a:buNone/>
            </a:pPr>
            <a:endParaRPr lang="en-US" dirty="0"/>
          </a:p>
          <a:p>
            <a:pPr marL="0" indent="0">
              <a:buNone/>
            </a:pPr>
            <a:endParaRPr lang="en-US" dirty="0"/>
          </a:p>
          <a:p>
            <a:endParaRPr lang="en-US" dirty="0"/>
          </a:p>
          <a:p>
            <a:pPr marL="0" indent="0">
              <a:buNone/>
            </a:pPr>
            <a:endParaRPr lang="en-US" dirty="0"/>
          </a:p>
        </p:txBody>
      </p:sp>
      <p:sp>
        <p:nvSpPr>
          <p:cNvPr id="6" name="Slide Number Placeholder 5">
            <a:extLst>
              <a:ext uri="{FF2B5EF4-FFF2-40B4-BE49-F238E27FC236}">
                <a16:creationId xmlns:a16="http://schemas.microsoft.com/office/drawing/2014/main" id="{C805BB77-8347-246D-31BF-EE7A1B48D685}"/>
              </a:ext>
            </a:extLst>
          </p:cNvPr>
          <p:cNvSpPr>
            <a:spLocks noGrp="1"/>
          </p:cNvSpPr>
          <p:nvPr>
            <p:ph type="sldNum" sz="quarter" idx="12"/>
          </p:nvPr>
        </p:nvSpPr>
        <p:spPr/>
        <p:txBody>
          <a:bodyPr/>
          <a:lstStyle/>
          <a:p>
            <a:fld id="{D57F1E4F-1CFF-5643-939E-02111984F565}" type="slidenum">
              <a:rPr lang="en-US" smtClean="0"/>
              <a:t>2</a:t>
            </a:fld>
            <a:endParaRPr lang="en-US" dirty="0"/>
          </a:p>
        </p:txBody>
      </p:sp>
    </p:spTree>
    <p:extLst>
      <p:ext uri="{BB962C8B-B14F-4D97-AF65-F5344CB8AC3E}">
        <p14:creationId xmlns:p14="http://schemas.microsoft.com/office/powerpoint/2010/main" val="2972536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PURPOSE &amp; GENERAL INFORMATION</a:t>
            </a:r>
          </a:p>
        </p:txBody>
      </p:sp>
      <p:sp>
        <p:nvSpPr>
          <p:cNvPr id="3" name="Content Placeholder 2"/>
          <p:cNvSpPr>
            <a:spLocks noGrp="1"/>
          </p:cNvSpPr>
          <p:nvPr>
            <p:ph idx="1"/>
          </p:nvPr>
        </p:nvSpPr>
        <p:spPr/>
        <p:txBody>
          <a:bodyPr>
            <a:normAutofit/>
          </a:bodyPr>
          <a:lstStyle/>
          <a:p>
            <a:r>
              <a:rPr lang="en-US" dirty="0"/>
              <a:t>The purpose of this conference is to address procedural questions only regarding the Bid Solicitation and Quote submission requirements. </a:t>
            </a:r>
          </a:p>
          <a:p>
            <a:r>
              <a:rPr lang="en-US" dirty="0"/>
              <a:t>No questions relating to the Scope of Work or the services or products required in the Bid Solicitation will be addressed. Vendors should utilize the Q&amp;A Tab of the Bid Solicitation in NJSTART to submit those questions electronically.</a:t>
            </a:r>
          </a:p>
          <a:p>
            <a:r>
              <a:rPr lang="en-US" dirty="0"/>
              <a:t>This is also an opportunity for potential Vendors to partner with other potentials Vendors and/or meet small, woman-owned, minority-owned, veteran-owned, and disabled veteran-owned businesses.</a:t>
            </a:r>
          </a:p>
          <a:p>
            <a:pPr lvl="0"/>
            <a:r>
              <a:rPr lang="en-US" dirty="0"/>
              <a:t>The Bid Solicitation will be reviewed section by section with procedural questions being entertained on that basis.</a:t>
            </a:r>
          </a:p>
          <a:p>
            <a:pPr marL="0" indent="0">
              <a:buNone/>
            </a:pPr>
            <a:endParaRPr lang="en-US" dirty="0"/>
          </a:p>
        </p:txBody>
      </p:sp>
      <p:sp>
        <p:nvSpPr>
          <p:cNvPr id="6" name="Slide Number Placeholder 5">
            <a:extLst>
              <a:ext uri="{FF2B5EF4-FFF2-40B4-BE49-F238E27FC236}">
                <a16:creationId xmlns:a16="http://schemas.microsoft.com/office/drawing/2014/main" id="{EDF4ADD6-8469-0441-2BEB-2416B7E34C57}"/>
              </a:ext>
            </a:extLst>
          </p:cNvPr>
          <p:cNvSpPr>
            <a:spLocks noGrp="1"/>
          </p:cNvSpPr>
          <p:nvPr>
            <p:ph type="sldNum" sz="quarter" idx="12"/>
          </p:nvPr>
        </p:nvSpPr>
        <p:spPr/>
        <p:txBody>
          <a:bodyPr/>
          <a:lstStyle/>
          <a:p>
            <a:fld id="{D57F1E4F-1CFF-5643-939E-02111984F565}" type="slidenum">
              <a:rPr lang="en-US" smtClean="0"/>
              <a:t>3</a:t>
            </a:fld>
            <a:endParaRPr lang="en-US" dirty="0"/>
          </a:p>
        </p:txBody>
      </p:sp>
    </p:spTree>
    <p:extLst>
      <p:ext uri="{BB962C8B-B14F-4D97-AF65-F5344CB8AC3E}">
        <p14:creationId xmlns:p14="http://schemas.microsoft.com/office/powerpoint/2010/main" val="2382033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BID SOLICITATION AT A GLANCE</a:t>
            </a:r>
          </a:p>
        </p:txBody>
      </p:sp>
      <p:sp>
        <p:nvSpPr>
          <p:cNvPr id="3" name="Content Placeholder 2"/>
          <p:cNvSpPr>
            <a:spLocks noGrp="1"/>
          </p:cNvSpPr>
          <p:nvPr>
            <p:ph idx="1"/>
          </p:nvPr>
        </p:nvSpPr>
        <p:spPr>
          <a:xfrm>
            <a:off x="1622729" y="1516818"/>
            <a:ext cx="8946541" cy="4429525"/>
          </a:xfrm>
        </p:spPr>
        <p:txBody>
          <a:bodyPr>
            <a:noAutofit/>
          </a:bodyPr>
          <a:lstStyle/>
          <a:p>
            <a:r>
              <a:rPr lang="en-US" sz="2400" dirty="0"/>
              <a:t>Cover page: Submission dates and set-aside requirements</a:t>
            </a:r>
          </a:p>
          <a:p>
            <a:r>
              <a:rPr lang="en-US" sz="2400" dirty="0"/>
              <a:t>Section 1: Introduction and Summary of the Bid Solicitation</a:t>
            </a:r>
          </a:p>
          <a:p>
            <a:r>
              <a:rPr lang="en-US" sz="2400" dirty="0"/>
              <a:t>Section 2: Pre-Quote Submission Information (e-Q&amp;A, exceptions to the SSTC, Bid Amendments)</a:t>
            </a:r>
          </a:p>
          <a:p>
            <a:r>
              <a:rPr lang="en-US" sz="2400" dirty="0"/>
              <a:t>Section 3: Quote Submission Requirements (forms, technical response, State-Supplied Price Sheet Instructions)</a:t>
            </a:r>
          </a:p>
          <a:p>
            <a:r>
              <a:rPr lang="en-US" sz="2400" b="1" dirty="0">
                <a:solidFill>
                  <a:srgbClr val="FF0000"/>
                </a:solidFill>
              </a:rPr>
              <a:t>Public Works Registration</a:t>
            </a:r>
            <a:r>
              <a:rPr lang="en-US" sz="2400" dirty="0"/>
              <a:t>: Please see Bid Solicitation Section 3.13.15, </a:t>
            </a:r>
            <a:r>
              <a:rPr lang="en-US" sz="2400" i="1" dirty="0"/>
              <a:t>Public Works Contractor Registration</a:t>
            </a:r>
            <a:r>
              <a:rPr lang="en-US" sz="2400" dirty="0"/>
              <a:t>, for details.</a:t>
            </a:r>
          </a:p>
        </p:txBody>
      </p:sp>
      <p:sp>
        <p:nvSpPr>
          <p:cNvPr id="6" name="Slide Number Placeholder 5">
            <a:extLst>
              <a:ext uri="{FF2B5EF4-FFF2-40B4-BE49-F238E27FC236}">
                <a16:creationId xmlns:a16="http://schemas.microsoft.com/office/drawing/2014/main" id="{65DC9BC8-7DCB-5A4D-EB12-8F0594BFF4CD}"/>
              </a:ext>
            </a:extLst>
          </p:cNvPr>
          <p:cNvSpPr>
            <a:spLocks noGrp="1"/>
          </p:cNvSpPr>
          <p:nvPr>
            <p:ph type="sldNum" sz="quarter" idx="12"/>
          </p:nvPr>
        </p:nvSpPr>
        <p:spPr/>
        <p:txBody>
          <a:bodyPr/>
          <a:lstStyle/>
          <a:p>
            <a:fld id="{D57F1E4F-1CFF-5643-939E-02111984F565}" type="slidenum">
              <a:rPr lang="en-US" smtClean="0"/>
              <a:t>4</a:t>
            </a:fld>
            <a:endParaRPr lang="en-US" dirty="0"/>
          </a:p>
        </p:txBody>
      </p:sp>
    </p:spTree>
    <p:extLst>
      <p:ext uri="{BB962C8B-B14F-4D97-AF65-F5344CB8AC3E}">
        <p14:creationId xmlns:p14="http://schemas.microsoft.com/office/powerpoint/2010/main" val="3686250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BID SOLICITATION AT A GLANCE</a:t>
            </a:r>
          </a:p>
        </p:txBody>
      </p:sp>
      <p:sp>
        <p:nvSpPr>
          <p:cNvPr id="3" name="Content Placeholder 2"/>
          <p:cNvSpPr>
            <a:spLocks noGrp="1"/>
          </p:cNvSpPr>
          <p:nvPr>
            <p:ph idx="1"/>
          </p:nvPr>
        </p:nvSpPr>
        <p:spPr>
          <a:xfrm>
            <a:off x="1622729" y="2209801"/>
            <a:ext cx="8946541" cy="4195481"/>
          </a:xfrm>
        </p:spPr>
        <p:txBody>
          <a:bodyPr>
            <a:normAutofit/>
          </a:bodyPr>
          <a:lstStyle/>
          <a:p>
            <a:pPr marL="342900" marR="0" lvl="0" indent="-342900" algn="l" defTabSz="457200" rtl="0" eaLnBrk="1" fontAlgn="auto" latinLnBrk="0" hangingPunct="1">
              <a:lnSpc>
                <a:spcPct val="100000"/>
              </a:lnSpc>
              <a:spcBef>
                <a:spcPts val="1000"/>
              </a:spcBef>
              <a:spcAft>
                <a:spcPts val="0"/>
              </a:spcAft>
              <a:buClr>
                <a:srgbClr val="1E5155">
                  <a:lumMod val="40000"/>
                  <a:lumOff val="60000"/>
                </a:srgbClr>
              </a:buClr>
              <a:buSzPct val="80000"/>
              <a:buFont typeface="Wingdings 3" charset="2"/>
              <a:buChar char=""/>
              <a:tabLst/>
              <a:defRPr/>
            </a:pPr>
            <a:r>
              <a:rPr kumimoji="0" lang="en-US" sz="2400" b="0" i="0" u="none" strike="noStrike" kern="1200" cap="none" spc="0" normalizeH="0" baseline="0" noProof="0" dirty="0">
                <a:ln>
                  <a:noFill/>
                </a:ln>
                <a:solidFill>
                  <a:prstClr val="white"/>
                </a:solidFill>
                <a:effectLst/>
                <a:uLnTx/>
                <a:uFillTx/>
                <a:latin typeface="Century Gothic" panose="020B0502020202020204"/>
                <a:ea typeface="+mj-ea"/>
                <a:cs typeface="+mj-cs"/>
              </a:rPr>
              <a:t>Section 4: Scope of Work</a:t>
            </a:r>
          </a:p>
          <a:p>
            <a:r>
              <a:rPr lang="en-US" sz="2400" dirty="0"/>
              <a:t>Section 5: General Contract Terms</a:t>
            </a:r>
          </a:p>
          <a:p>
            <a:r>
              <a:rPr lang="en-US" sz="2400" dirty="0"/>
              <a:t>Section 6: Data Security Requirements</a:t>
            </a:r>
          </a:p>
          <a:p>
            <a:r>
              <a:rPr lang="en-US" sz="2400" dirty="0"/>
              <a:t>Section 7: Modifications to the State of New Jersey Standard Terms and Conditions (SSTC)</a:t>
            </a:r>
          </a:p>
          <a:p>
            <a:r>
              <a:rPr lang="en-US" sz="2400" dirty="0"/>
              <a:t>Section 8: Quote Evaluation and Award</a:t>
            </a:r>
          </a:p>
          <a:p>
            <a:r>
              <a:rPr lang="en-US" sz="2400" dirty="0"/>
              <a:t>Section 9: Glossary</a:t>
            </a:r>
          </a:p>
          <a:p>
            <a:pPr marL="457200" lvl="1" indent="0">
              <a:buNone/>
            </a:pPr>
            <a:endParaRPr lang="en-US" dirty="0"/>
          </a:p>
        </p:txBody>
      </p:sp>
      <p:sp>
        <p:nvSpPr>
          <p:cNvPr id="6" name="Slide Number Placeholder 5">
            <a:extLst>
              <a:ext uri="{FF2B5EF4-FFF2-40B4-BE49-F238E27FC236}">
                <a16:creationId xmlns:a16="http://schemas.microsoft.com/office/drawing/2014/main" id="{2218DDE3-E88C-5941-B791-3D5356F690CC}"/>
              </a:ext>
            </a:extLst>
          </p:cNvPr>
          <p:cNvSpPr>
            <a:spLocks noGrp="1"/>
          </p:cNvSpPr>
          <p:nvPr>
            <p:ph type="sldNum" sz="quarter" idx="12"/>
          </p:nvPr>
        </p:nvSpPr>
        <p:spPr/>
        <p:txBody>
          <a:bodyPr/>
          <a:lstStyle/>
          <a:p>
            <a:fld id="{D57F1E4F-1CFF-5643-939E-02111984F565}" type="slidenum">
              <a:rPr lang="en-US" smtClean="0"/>
              <a:t>5</a:t>
            </a:fld>
            <a:endParaRPr lang="en-US" dirty="0"/>
          </a:p>
        </p:txBody>
      </p:sp>
    </p:spTree>
    <p:extLst>
      <p:ext uri="{BB962C8B-B14F-4D97-AF65-F5344CB8AC3E}">
        <p14:creationId xmlns:p14="http://schemas.microsoft.com/office/powerpoint/2010/main" val="1795808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0403C-DC7A-018C-EA4E-113A760D9FEF}"/>
              </a:ext>
            </a:extLst>
          </p:cNvPr>
          <p:cNvSpPr>
            <a:spLocks noGrp="1"/>
          </p:cNvSpPr>
          <p:nvPr>
            <p:ph type="title"/>
          </p:nvPr>
        </p:nvSpPr>
        <p:spPr/>
        <p:txBody>
          <a:bodyPr/>
          <a:lstStyle/>
          <a:p>
            <a:r>
              <a:rPr lang="en-US" dirty="0"/>
              <a:t>BID SOLICITATION AT A GLANCE</a:t>
            </a:r>
          </a:p>
        </p:txBody>
      </p:sp>
      <p:sp>
        <p:nvSpPr>
          <p:cNvPr id="3" name="Content Placeholder 2">
            <a:extLst>
              <a:ext uri="{FF2B5EF4-FFF2-40B4-BE49-F238E27FC236}">
                <a16:creationId xmlns:a16="http://schemas.microsoft.com/office/drawing/2014/main" id="{81C39827-1428-057C-108D-61B73F0D256B}"/>
              </a:ext>
            </a:extLst>
          </p:cNvPr>
          <p:cNvSpPr>
            <a:spLocks noGrp="1"/>
          </p:cNvSpPr>
          <p:nvPr>
            <p:ph idx="1"/>
          </p:nvPr>
        </p:nvSpPr>
        <p:spPr>
          <a:xfrm>
            <a:off x="1622729" y="1853248"/>
            <a:ext cx="8946541" cy="4195481"/>
          </a:xfrm>
        </p:spPr>
        <p:txBody>
          <a:bodyPr>
            <a:normAutofit fontScale="92500" lnSpcReduction="20000"/>
          </a:bodyPr>
          <a:lstStyle/>
          <a:p>
            <a:r>
              <a:rPr lang="en-US" sz="2600" dirty="0"/>
              <a:t>Attachment 1:  Combined State of New Jersey Standard Terms and Conditions (6/3/2025)</a:t>
            </a:r>
          </a:p>
          <a:p>
            <a:r>
              <a:rPr kumimoji="0" lang="en-US" sz="2600" b="0" i="0" u="none" strike="noStrike" kern="1200" cap="none" spc="0" normalizeH="0" baseline="0" noProof="0" dirty="0">
                <a:ln>
                  <a:noFill/>
                </a:ln>
                <a:solidFill>
                  <a:prstClr val="white"/>
                </a:solidFill>
                <a:effectLst/>
                <a:uLnTx/>
                <a:uFillTx/>
                <a:ea typeface="+mj-ea"/>
                <a:cs typeface="+mj-cs"/>
              </a:rPr>
              <a:t>Attachment 2: Standard Procurement Forms Packet</a:t>
            </a:r>
          </a:p>
          <a:p>
            <a:pPr marL="0" indent="0">
              <a:buNone/>
            </a:pPr>
            <a:endParaRPr kumimoji="0" lang="en-US" sz="2600" b="0" i="0" u="none" strike="noStrike" kern="1200" cap="none" spc="0" normalizeH="0" baseline="0" noProof="0" dirty="0">
              <a:ln>
                <a:noFill/>
              </a:ln>
              <a:solidFill>
                <a:prstClr val="white"/>
              </a:solidFill>
              <a:effectLst/>
              <a:uLnTx/>
              <a:uFillTx/>
              <a:ea typeface="+mj-ea"/>
              <a:cs typeface="+mj-cs"/>
            </a:endParaRPr>
          </a:p>
          <a:p>
            <a:r>
              <a:rPr kumimoji="0" lang="en-US" sz="2600" b="0" i="0" u="none" strike="noStrike" kern="1200" cap="none" spc="0" normalizeH="0" baseline="0" noProof="0" dirty="0">
                <a:ln>
                  <a:noFill/>
                </a:ln>
                <a:solidFill>
                  <a:prstClr val="white"/>
                </a:solidFill>
                <a:effectLst/>
                <a:uLnTx/>
                <a:uFillTx/>
                <a:ea typeface="+mj-ea"/>
                <a:cs typeface="+mj-cs"/>
              </a:rPr>
              <a:t>Appendix A: Conflict of Interest Certification Form</a:t>
            </a:r>
          </a:p>
          <a:p>
            <a:r>
              <a:rPr kumimoji="0" lang="en-US" sz="2600" b="0" i="0" u="none" strike="noStrike" kern="1200" cap="none" spc="0" normalizeH="0" baseline="0" noProof="0" dirty="0">
                <a:ln>
                  <a:noFill/>
                </a:ln>
                <a:solidFill>
                  <a:prstClr val="white"/>
                </a:solidFill>
                <a:effectLst/>
                <a:uLnTx/>
                <a:uFillTx/>
                <a:ea typeface="+mj-ea"/>
                <a:cs typeface="+mj-cs"/>
              </a:rPr>
              <a:t>Appendix B: NJDEP Contract Modification Proposal and Acceptance Form 042A</a:t>
            </a:r>
          </a:p>
          <a:p>
            <a:r>
              <a:rPr kumimoji="0" lang="en-US" sz="2600" b="0" i="0" u="none" strike="noStrike" kern="1200" cap="none" spc="0" normalizeH="0" baseline="0" noProof="0" dirty="0">
                <a:ln>
                  <a:noFill/>
                </a:ln>
                <a:solidFill>
                  <a:prstClr val="white"/>
                </a:solidFill>
                <a:effectLst/>
                <a:uLnTx/>
                <a:uFillTx/>
                <a:ea typeface="+mj-ea"/>
                <a:cs typeface="+mj-cs"/>
              </a:rPr>
              <a:t>Appendix C: NJDEP Health and Safety Plan (Programmatic HASP) Minimum Requirements</a:t>
            </a:r>
          </a:p>
          <a:p>
            <a:r>
              <a:rPr lang="en-US" sz="2600" dirty="0">
                <a:solidFill>
                  <a:prstClr val="white"/>
                </a:solidFill>
              </a:rPr>
              <a:t>Appendix D: NJDEP Master Quality Assurance Plan (QAPP) Minimum Requirements </a:t>
            </a:r>
            <a:endParaRPr kumimoji="0" lang="en-US" sz="2600" b="0" i="0" u="none" strike="noStrike" kern="1200" cap="none" spc="0" normalizeH="0" baseline="0" noProof="0" dirty="0">
              <a:ln>
                <a:noFill/>
              </a:ln>
              <a:solidFill>
                <a:prstClr val="white"/>
              </a:solidFill>
              <a:effectLst/>
              <a:uLnTx/>
              <a:uFillTx/>
              <a:ea typeface="+mj-ea"/>
              <a:cs typeface="+mj-cs"/>
            </a:endParaRPr>
          </a:p>
          <a:p>
            <a:endParaRPr lang="en-US" dirty="0"/>
          </a:p>
        </p:txBody>
      </p:sp>
      <p:sp>
        <p:nvSpPr>
          <p:cNvPr id="4" name="Slide Number Placeholder 3">
            <a:extLst>
              <a:ext uri="{FF2B5EF4-FFF2-40B4-BE49-F238E27FC236}">
                <a16:creationId xmlns:a16="http://schemas.microsoft.com/office/drawing/2014/main" id="{A9882FBF-8DAA-A056-B8AD-4341D1D3375F}"/>
              </a:ext>
            </a:extLst>
          </p:cNvPr>
          <p:cNvSpPr>
            <a:spLocks noGrp="1"/>
          </p:cNvSpPr>
          <p:nvPr>
            <p:ph type="sldNum" sz="quarter" idx="12"/>
          </p:nvPr>
        </p:nvSpPr>
        <p:spPr/>
        <p:txBody>
          <a:bodyPr/>
          <a:lstStyle/>
          <a:p>
            <a:fld id="{D57F1E4F-1CFF-5643-939E-02111984F565}" type="slidenum">
              <a:rPr lang="en-US" smtClean="0"/>
              <a:t>6</a:t>
            </a:fld>
            <a:endParaRPr lang="en-US" dirty="0"/>
          </a:p>
        </p:txBody>
      </p:sp>
    </p:spTree>
    <p:extLst>
      <p:ext uri="{BB962C8B-B14F-4D97-AF65-F5344CB8AC3E}">
        <p14:creationId xmlns:p14="http://schemas.microsoft.com/office/powerpoint/2010/main" val="2196523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PRICE SHEET PITFALLS</a:t>
            </a:r>
          </a:p>
        </p:txBody>
      </p:sp>
      <p:sp>
        <p:nvSpPr>
          <p:cNvPr id="3" name="Content Placeholder 2"/>
          <p:cNvSpPr>
            <a:spLocks noGrp="1"/>
          </p:cNvSpPr>
          <p:nvPr>
            <p:ph idx="1"/>
          </p:nvPr>
        </p:nvSpPr>
        <p:spPr>
          <a:xfrm>
            <a:off x="1104293" y="1627414"/>
            <a:ext cx="8946541" cy="4421315"/>
          </a:xfrm>
        </p:spPr>
        <p:txBody>
          <a:bodyPr>
            <a:normAutofit fontScale="85000" lnSpcReduction="10000"/>
          </a:bodyPr>
          <a:lstStyle/>
          <a:p>
            <a:r>
              <a:rPr lang="en-US" dirty="0"/>
              <a:t>Complete all required price lines on the State-Supplied Price Sheet pursuant to the Bid Solicitation instructions or Quote may be deemed non-responsive. Indicate “</a:t>
            </a:r>
            <a:r>
              <a:rPr lang="en-US" b="1" u="sng" dirty="0"/>
              <a:t>no charge</a:t>
            </a:r>
            <a:r>
              <a:rPr lang="en-US" dirty="0"/>
              <a:t>” if the cost is $0.  Do not leave any price line blank. </a:t>
            </a:r>
          </a:p>
          <a:p>
            <a:r>
              <a:rPr lang="en-US" dirty="0"/>
              <a:t>The State-Supplied Price Sheet must be completed in its entirety with no lines added or removed, or include additional language, assumptions or fees.</a:t>
            </a:r>
          </a:p>
          <a:p>
            <a:r>
              <a:rPr lang="en-US" dirty="0"/>
              <a:t>Do not make formatting changes to the State-Supplied Price Sheet.  If the price line requires a dollar amount, don’t change it to a percentage, or vice versa.    If the price line includes 2 decimal places, don’t change the settings to allow 4 decimals.  </a:t>
            </a:r>
          </a:p>
          <a:p>
            <a:r>
              <a:rPr lang="en-US" dirty="0"/>
              <a:t>Confirm that you have completed </a:t>
            </a:r>
            <a:r>
              <a:rPr lang="en-US" b="1" u="sng" dirty="0"/>
              <a:t>all tabs </a:t>
            </a:r>
            <a:r>
              <a:rPr lang="en-US" dirty="0"/>
              <a:t>on the State-Supplied Price Sheet.</a:t>
            </a:r>
          </a:p>
          <a:p>
            <a:r>
              <a:rPr lang="en-US" dirty="0"/>
              <a:t>Confirm you have completed the proper version of the State-Supplied Price Sheet; it may have been revised via Bid Amendment.</a:t>
            </a:r>
          </a:p>
          <a:p>
            <a:r>
              <a:rPr lang="en-US" dirty="0"/>
              <a:t>Submitting a State-Supplied Price Sheet in a format other than the supplied Excel document can lead to a price sheet being deemed non-responsive when the information in a cell cannot be confirmed by the Bureau.</a:t>
            </a:r>
          </a:p>
          <a:p>
            <a:endParaRPr lang="en-US" dirty="0"/>
          </a:p>
          <a:p>
            <a:endParaRPr lang="en-US" dirty="0"/>
          </a:p>
          <a:p>
            <a:endParaRPr lang="en-US" dirty="0"/>
          </a:p>
        </p:txBody>
      </p:sp>
      <p:sp>
        <p:nvSpPr>
          <p:cNvPr id="6" name="Slide Number Placeholder 5">
            <a:extLst>
              <a:ext uri="{FF2B5EF4-FFF2-40B4-BE49-F238E27FC236}">
                <a16:creationId xmlns:a16="http://schemas.microsoft.com/office/drawing/2014/main" id="{08471D4C-0709-BCEB-8377-9769A7095293}"/>
              </a:ext>
            </a:extLst>
          </p:cNvPr>
          <p:cNvSpPr>
            <a:spLocks noGrp="1"/>
          </p:cNvSpPr>
          <p:nvPr>
            <p:ph type="sldNum" sz="quarter" idx="12"/>
          </p:nvPr>
        </p:nvSpPr>
        <p:spPr/>
        <p:txBody>
          <a:bodyPr/>
          <a:lstStyle/>
          <a:p>
            <a:fld id="{D57F1E4F-1CFF-5643-939E-02111984F565}" type="slidenum">
              <a:rPr lang="en-US" smtClean="0"/>
              <a:t>7</a:t>
            </a:fld>
            <a:endParaRPr lang="en-US" dirty="0"/>
          </a:p>
        </p:txBody>
      </p:sp>
    </p:spTree>
    <p:extLst>
      <p:ext uri="{BB962C8B-B14F-4D97-AF65-F5344CB8AC3E}">
        <p14:creationId xmlns:p14="http://schemas.microsoft.com/office/powerpoint/2010/main" val="1914936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9417430-6CAE-4ED4-1311-33DC9FCBA1DC}"/>
              </a:ext>
            </a:extLst>
          </p:cNvPr>
          <p:cNvSpPr>
            <a:spLocks noGrp="1"/>
          </p:cNvSpPr>
          <p:nvPr>
            <p:ph type="sldNum" sz="quarter" idx="12"/>
          </p:nvPr>
        </p:nvSpPr>
        <p:spPr/>
        <p:txBody>
          <a:bodyPr/>
          <a:lstStyle/>
          <a:p>
            <a:fld id="{D57F1E4F-1CFF-5643-939E-02111984F565}" type="slidenum">
              <a:rPr lang="en-US" smtClean="0"/>
              <a:t>8</a:t>
            </a:fld>
            <a:endParaRPr lang="en-US" dirty="0"/>
          </a:p>
        </p:txBody>
      </p:sp>
      <p:pic>
        <p:nvPicPr>
          <p:cNvPr id="3" name="Picture 2">
            <a:extLst>
              <a:ext uri="{FF2B5EF4-FFF2-40B4-BE49-F238E27FC236}">
                <a16:creationId xmlns:a16="http://schemas.microsoft.com/office/drawing/2014/main" id="{BD22FBCB-26C7-A7E4-3BEB-CE1DA22531E2}"/>
              </a:ext>
            </a:extLst>
          </p:cNvPr>
          <p:cNvPicPr>
            <a:picLocks noChangeAspect="1"/>
          </p:cNvPicPr>
          <p:nvPr/>
        </p:nvPicPr>
        <p:blipFill>
          <a:blip r:embed="rId2"/>
          <a:stretch>
            <a:fillRect/>
          </a:stretch>
        </p:blipFill>
        <p:spPr>
          <a:xfrm>
            <a:off x="365913" y="304364"/>
            <a:ext cx="11460174" cy="6249272"/>
          </a:xfrm>
          <a:prstGeom prst="rect">
            <a:avLst/>
          </a:prstGeom>
        </p:spPr>
      </p:pic>
    </p:spTree>
    <p:extLst>
      <p:ext uri="{BB962C8B-B14F-4D97-AF65-F5344CB8AC3E}">
        <p14:creationId xmlns:p14="http://schemas.microsoft.com/office/powerpoint/2010/main" val="3964796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HELPFUL TIPS &amp; REMINDERS</a:t>
            </a:r>
          </a:p>
        </p:txBody>
      </p:sp>
      <p:sp>
        <p:nvSpPr>
          <p:cNvPr id="3" name="Content Placeholder 2"/>
          <p:cNvSpPr>
            <a:spLocks noGrp="1"/>
          </p:cNvSpPr>
          <p:nvPr>
            <p:ph idx="1"/>
          </p:nvPr>
        </p:nvSpPr>
        <p:spPr>
          <a:xfrm>
            <a:off x="1103312" y="1340023"/>
            <a:ext cx="8946541" cy="4620985"/>
          </a:xfrm>
        </p:spPr>
        <p:txBody>
          <a:bodyPr>
            <a:normAutofit fontScale="62500" lnSpcReduction="20000"/>
          </a:bodyPr>
          <a:lstStyle/>
          <a:p>
            <a:pPr lvl="1"/>
            <a:endParaRPr lang="en-US" dirty="0"/>
          </a:p>
          <a:p>
            <a:pPr lvl="1"/>
            <a:r>
              <a:rPr lang="en-US" sz="2200" dirty="0"/>
              <a:t>Review Bid Solicitation in its entirety and submit any questions prior to the deadline including exceptions to the SSTC. Updated documents will be posted in NJSTART and should be reviewed as posted.</a:t>
            </a:r>
          </a:p>
          <a:p>
            <a:pPr lvl="1"/>
            <a:endParaRPr lang="en-US" sz="2200" dirty="0"/>
          </a:p>
          <a:p>
            <a:pPr lvl="1"/>
            <a:r>
              <a:rPr lang="en-US" sz="2200" dirty="0"/>
              <a:t>Submit Quotes on time addressing all mandatory requirements (designated by “shall”) including forms. Quotes missing mandatory requirements may be deemed non-responsive.  Not submitting requested information (“should”) may impact the technical evaluation score.</a:t>
            </a:r>
          </a:p>
          <a:p>
            <a:pPr lvl="1"/>
            <a:endParaRPr lang="en-US" sz="2200" dirty="0"/>
          </a:p>
          <a:p>
            <a:pPr lvl="1"/>
            <a:r>
              <a:rPr lang="en-US" sz="2200" dirty="0"/>
              <a:t>When submitting a Quote through </a:t>
            </a:r>
            <a:r>
              <a:rPr lang="en-US" sz="2200" b="1" i="1" dirty="0"/>
              <a:t>NJSTART</a:t>
            </a:r>
            <a:r>
              <a:rPr lang="en-US" sz="2200" dirty="0"/>
              <a:t>, do not use any symbols (i.e., #, @, $, &amp;, *) in the filename as this may prevent the Quote from being properly uploaded.  Uploaded files must be compatible with Microsoft Office and/or Adobe software applications. DO NOT UPLOAD files with extensions such as .zip, .numbers, or .pages.</a:t>
            </a:r>
          </a:p>
          <a:p>
            <a:pPr lvl="1"/>
            <a:endParaRPr lang="en-US" sz="2200" dirty="0">
              <a:solidFill>
                <a:srgbClr val="FFFF00"/>
              </a:solidFill>
            </a:endParaRPr>
          </a:p>
          <a:p>
            <a:pPr lvl="1"/>
            <a:r>
              <a:rPr lang="en-US" sz="2200" dirty="0"/>
              <a:t>Be advised that this is NOT a Waiver or Delegated Purchasing Authority (“DPA”) procurement. The Quote may not be emailed, faxed, or hand-delivered.  The Quote may only be submitted through NJSTART.</a:t>
            </a:r>
          </a:p>
          <a:p>
            <a:pPr marL="457200" lvl="1" indent="0">
              <a:buNone/>
            </a:pPr>
            <a:endParaRPr lang="en-US" sz="2200" dirty="0"/>
          </a:p>
          <a:p>
            <a:pPr lvl="1"/>
            <a:r>
              <a:rPr lang="en-US" sz="2200" dirty="0"/>
              <a:t>Do not select “No Bid” on the NJSTART “General Tab” unless you are not intending to submit a bid. Your bid will not appear in the Bid Tab if this option is selected.</a:t>
            </a:r>
          </a:p>
          <a:p>
            <a:pPr marL="457200" lvl="1" indent="0">
              <a:buNone/>
            </a:pPr>
            <a:endParaRPr lang="en-US" dirty="0"/>
          </a:p>
        </p:txBody>
      </p:sp>
      <p:sp>
        <p:nvSpPr>
          <p:cNvPr id="6" name="Slide Number Placeholder 5">
            <a:extLst>
              <a:ext uri="{FF2B5EF4-FFF2-40B4-BE49-F238E27FC236}">
                <a16:creationId xmlns:a16="http://schemas.microsoft.com/office/drawing/2014/main" id="{8635AC76-016B-4E3F-A2FC-1878CD203641}"/>
              </a:ext>
            </a:extLst>
          </p:cNvPr>
          <p:cNvSpPr>
            <a:spLocks noGrp="1"/>
          </p:cNvSpPr>
          <p:nvPr>
            <p:ph type="sldNum" sz="quarter" idx="12"/>
          </p:nvPr>
        </p:nvSpPr>
        <p:spPr/>
        <p:txBody>
          <a:bodyPr/>
          <a:lstStyle/>
          <a:p>
            <a:fld id="{D57F1E4F-1CFF-5643-939E-02111984F565}" type="slidenum">
              <a:rPr lang="en-US" smtClean="0"/>
              <a:t>9</a:t>
            </a:fld>
            <a:endParaRPr lang="en-US" dirty="0"/>
          </a:p>
        </p:txBody>
      </p:sp>
    </p:spTree>
    <p:extLst>
      <p:ext uri="{BB962C8B-B14F-4D97-AF65-F5344CB8AC3E}">
        <p14:creationId xmlns:p14="http://schemas.microsoft.com/office/powerpoint/2010/main" val="1640472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HELPFUL TIPS</a:t>
            </a:r>
          </a:p>
        </p:txBody>
      </p:sp>
      <p:sp>
        <p:nvSpPr>
          <p:cNvPr id="3" name="Content Placeholder 2"/>
          <p:cNvSpPr>
            <a:spLocks noGrp="1"/>
          </p:cNvSpPr>
          <p:nvPr>
            <p:ph idx="1"/>
          </p:nvPr>
        </p:nvSpPr>
        <p:spPr>
          <a:xfrm>
            <a:off x="1103312" y="1698172"/>
            <a:ext cx="9330645" cy="4778828"/>
          </a:xfrm>
        </p:spPr>
        <p:txBody>
          <a:bodyPr>
            <a:normAutofit fontScale="70000" lnSpcReduction="20000"/>
          </a:bodyPr>
          <a:lstStyle/>
          <a:p>
            <a:r>
              <a:rPr lang="en-US" sz="2900" dirty="0"/>
              <a:t>Examples of additional language may deem a quote non-responsive:</a:t>
            </a:r>
          </a:p>
          <a:p>
            <a:pPr lvl="1"/>
            <a:r>
              <a:rPr lang="en-US" sz="2600" dirty="0"/>
              <a:t>Vendor accepts all terms and conditions of this Bid Solicitation with the following additional language: Section X - Agree, as it applies to changes that impact administrative fees as outlined in this provision, provided that Vendor reserves the right to modify Contracted Terms based on changes by the State.</a:t>
            </a:r>
          </a:p>
          <a:p>
            <a:pPr lvl="1"/>
            <a:r>
              <a:rPr lang="en-US" sz="2600" dirty="0"/>
              <a:t>Vendor’s Quote is only valid for </a:t>
            </a:r>
            <a:r>
              <a:rPr lang="en-US" sz="2600" dirty="0">
                <a:solidFill>
                  <a:srgbClr val="FFFF00"/>
                </a:solidFill>
              </a:rPr>
              <a:t>XX</a:t>
            </a:r>
            <a:r>
              <a:rPr lang="en-US" sz="2600" dirty="0"/>
              <a:t> days.</a:t>
            </a:r>
          </a:p>
          <a:p>
            <a:pPr lvl="1"/>
            <a:r>
              <a:rPr lang="en-US" sz="2600" dirty="0"/>
              <a:t>Vendor reserves the right to charge additional fees for services that require extensive time and effort.</a:t>
            </a:r>
          </a:p>
          <a:p>
            <a:pPr lvl="1"/>
            <a:r>
              <a:rPr lang="en-US" sz="2600" dirty="0"/>
              <a:t>This Quote is a nonbinding expression of interest only and is not intended to create a binding commitment on either party unless and until a definitive agreement has been executed between the parties.</a:t>
            </a:r>
          </a:p>
          <a:p>
            <a:pPr lvl="1"/>
            <a:r>
              <a:rPr lang="en-US" sz="2600" dirty="0"/>
              <a:t>This Quote may include statements regarding plans for future products and services, or future versions of existing products and services. Any such statements are provided solely for your general information and are not part of this Quote unless specifically stated in writing in this Quote.</a:t>
            </a:r>
          </a:p>
          <a:p>
            <a:pPr lvl="1"/>
            <a:endParaRPr lang="en-US" dirty="0"/>
          </a:p>
        </p:txBody>
      </p:sp>
      <p:sp>
        <p:nvSpPr>
          <p:cNvPr id="6" name="Slide Number Placeholder 5">
            <a:extLst>
              <a:ext uri="{FF2B5EF4-FFF2-40B4-BE49-F238E27FC236}">
                <a16:creationId xmlns:a16="http://schemas.microsoft.com/office/drawing/2014/main" id="{14AD16C9-6671-107B-0785-4039A025BB46}"/>
              </a:ext>
            </a:extLst>
          </p:cNvPr>
          <p:cNvSpPr>
            <a:spLocks noGrp="1"/>
          </p:cNvSpPr>
          <p:nvPr>
            <p:ph type="sldNum" sz="quarter" idx="12"/>
          </p:nvPr>
        </p:nvSpPr>
        <p:spPr/>
        <p:txBody>
          <a:bodyPr/>
          <a:lstStyle/>
          <a:p>
            <a:fld id="{D57F1E4F-1CFF-5643-939E-02111984F565}" type="slidenum">
              <a:rPr lang="en-US" smtClean="0"/>
              <a:t>10</a:t>
            </a:fld>
            <a:endParaRPr lang="en-US" dirty="0"/>
          </a:p>
        </p:txBody>
      </p:sp>
    </p:spTree>
    <p:extLst>
      <p:ext uri="{BB962C8B-B14F-4D97-AF65-F5344CB8AC3E}">
        <p14:creationId xmlns:p14="http://schemas.microsoft.com/office/powerpoint/2010/main" val="1306346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8" name="Content Placeholder 7" descr="A screenshot of a computer">
            <a:extLst>
              <a:ext uri="{FF2B5EF4-FFF2-40B4-BE49-F238E27FC236}">
                <a16:creationId xmlns:a16="http://schemas.microsoft.com/office/drawing/2014/main" id="{0AD7173D-6BAB-E00E-1C1D-8262CB6B421F}"/>
              </a:ext>
            </a:extLst>
          </p:cNvPr>
          <p:cNvPicPr>
            <a:picLocks noGrp="1" noChangeAspect="1"/>
          </p:cNvPicPr>
          <p:nvPr>
            <p:ph idx="1"/>
          </p:nvPr>
        </p:nvPicPr>
        <p:blipFill>
          <a:blip r:embed="rId2"/>
          <a:stretch>
            <a:fillRect/>
          </a:stretch>
        </p:blipFill>
        <p:spPr>
          <a:xfrm>
            <a:off x="226142" y="295729"/>
            <a:ext cx="11739716" cy="6341807"/>
          </a:xfrm>
        </p:spPr>
      </p:pic>
      <p:sp>
        <p:nvSpPr>
          <p:cNvPr id="5" name="Slide Number Placeholder 4">
            <a:extLst>
              <a:ext uri="{FF2B5EF4-FFF2-40B4-BE49-F238E27FC236}">
                <a16:creationId xmlns:a16="http://schemas.microsoft.com/office/drawing/2014/main" id="{6AC0BD12-A85F-179A-2F1A-B652CF922BA0}"/>
              </a:ext>
            </a:extLst>
          </p:cNvPr>
          <p:cNvSpPr>
            <a:spLocks noGrp="1"/>
          </p:cNvSpPr>
          <p:nvPr>
            <p:ph type="sldNum" sz="quarter" idx="12"/>
          </p:nvPr>
        </p:nvSpPr>
        <p:spPr/>
        <p:txBody>
          <a:bodyPr/>
          <a:lstStyle/>
          <a:p>
            <a:fld id="{D57F1E4F-1CFF-5643-939E-02111984F565}" type="slidenum">
              <a:rPr lang="en-US" smtClean="0"/>
              <a:t>11</a:t>
            </a:fld>
            <a:endParaRPr lang="en-US" dirty="0"/>
          </a:p>
        </p:txBody>
      </p:sp>
    </p:spTree>
    <p:extLst>
      <p:ext uri="{BB962C8B-B14F-4D97-AF65-F5344CB8AC3E}">
        <p14:creationId xmlns:p14="http://schemas.microsoft.com/office/powerpoint/2010/main" val="3881544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Content Placeholder 5" descr="A screenshot of a computer&#10;&#10;AI-generated content may be incorrect.">
            <a:extLst>
              <a:ext uri="{FF2B5EF4-FFF2-40B4-BE49-F238E27FC236}">
                <a16:creationId xmlns:a16="http://schemas.microsoft.com/office/drawing/2014/main" id="{EFA3A81C-9398-A13A-CCD2-0C6B650DEB3C}"/>
              </a:ext>
            </a:extLst>
          </p:cNvPr>
          <p:cNvPicPr>
            <a:picLocks noGrp="1" noChangeAspect="1"/>
          </p:cNvPicPr>
          <p:nvPr>
            <p:ph idx="1"/>
          </p:nvPr>
        </p:nvPicPr>
        <p:blipFill>
          <a:blip r:embed="rId2"/>
          <a:stretch>
            <a:fillRect/>
          </a:stretch>
        </p:blipFill>
        <p:spPr>
          <a:xfrm>
            <a:off x="198120" y="295729"/>
            <a:ext cx="11795760" cy="6344322"/>
          </a:xfrm>
        </p:spPr>
      </p:pic>
      <p:sp>
        <p:nvSpPr>
          <p:cNvPr id="5" name="Slide Number Placeholder 4">
            <a:extLst>
              <a:ext uri="{FF2B5EF4-FFF2-40B4-BE49-F238E27FC236}">
                <a16:creationId xmlns:a16="http://schemas.microsoft.com/office/drawing/2014/main" id="{B8545F4B-E491-8E72-AC2F-6D15E77C8457}"/>
              </a:ext>
            </a:extLst>
          </p:cNvPr>
          <p:cNvSpPr>
            <a:spLocks noGrp="1"/>
          </p:cNvSpPr>
          <p:nvPr>
            <p:ph type="sldNum" sz="quarter" idx="12"/>
          </p:nvPr>
        </p:nvSpPr>
        <p:spPr/>
        <p:txBody>
          <a:bodyPr/>
          <a:lstStyle/>
          <a:p>
            <a:fld id="{D57F1E4F-1CFF-5643-939E-02111984F565}" type="slidenum">
              <a:rPr lang="en-US" smtClean="0"/>
              <a:t>12</a:t>
            </a:fld>
            <a:endParaRPr lang="en-US" dirty="0"/>
          </a:p>
        </p:txBody>
      </p:sp>
    </p:spTree>
    <p:extLst>
      <p:ext uri="{BB962C8B-B14F-4D97-AF65-F5344CB8AC3E}">
        <p14:creationId xmlns:p14="http://schemas.microsoft.com/office/powerpoint/2010/main" val="2870850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7" name="Content Placeholder 6" descr="NJSTART Website Homepage ">
            <a:extLst>
              <a:ext uri="{FF2B5EF4-FFF2-40B4-BE49-F238E27FC236}">
                <a16:creationId xmlns:a16="http://schemas.microsoft.com/office/drawing/2014/main" id="{0D19B615-303F-95A2-3AE2-AF4ECAAC5BD0}"/>
              </a:ext>
            </a:extLst>
          </p:cNvPr>
          <p:cNvPicPr>
            <a:picLocks noGrp="1" noChangeAspect="1"/>
          </p:cNvPicPr>
          <p:nvPr>
            <p:ph idx="1"/>
          </p:nvPr>
        </p:nvPicPr>
        <p:blipFill>
          <a:blip r:embed="rId2"/>
          <a:stretch>
            <a:fillRect/>
          </a:stretch>
        </p:blipFill>
        <p:spPr>
          <a:xfrm>
            <a:off x="354564" y="279918"/>
            <a:ext cx="11535008" cy="6316825"/>
          </a:xfrm>
        </p:spPr>
      </p:pic>
      <p:sp>
        <p:nvSpPr>
          <p:cNvPr id="5" name="Slide Number Placeholder 4">
            <a:extLst>
              <a:ext uri="{FF2B5EF4-FFF2-40B4-BE49-F238E27FC236}">
                <a16:creationId xmlns:a16="http://schemas.microsoft.com/office/drawing/2014/main" id="{8667497F-F023-13DA-6DE2-C8C83ADA3813}"/>
              </a:ext>
            </a:extLst>
          </p:cNvPr>
          <p:cNvSpPr>
            <a:spLocks noGrp="1"/>
          </p:cNvSpPr>
          <p:nvPr>
            <p:ph type="sldNum" sz="quarter" idx="12"/>
          </p:nvPr>
        </p:nvSpPr>
        <p:spPr/>
        <p:txBody>
          <a:bodyPr/>
          <a:lstStyle/>
          <a:p>
            <a:fld id="{D57F1E4F-1CFF-5643-939E-02111984F565}" type="slidenum">
              <a:rPr lang="en-US" smtClean="0"/>
              <a:t>13</a:t>
            </a:fld>
            <a:endParaRPr lang="en-US" dirty="0"/>
          </a:p>
        </p:txBody>
      </p:sp>
    </p:spTree>
    <p:extLst>
      <p:ext uri="{BB962C8B-B14F-4D97-AF65-F5344CB8AC3E}">
        <p14:creationId xmlns:p14="http://schemas.microsoft.com/office/powerpoint/2010/main" val="4202580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ATTENDING</a:t>
            </a:r>
          </a:p>
        </p:txBody>
      </p:sp>
      <p:sp>
        <p:nvSpPr>
          <p:cNvPr id="3" name="Content Placeholder 2"/>
          <p:cNvSpPr>
            <a:spLocks noGrp="1"/>
          </p:cNvSpPr>
          <p:nvPr>
            <p:ph idx="1"/>
          </p:nvPr>
        </p:nvSpPr>
        <p:spPr/>
        <p:txBody>
          <a:bodyPr/>
          <a:lstStyle/>
          <a:p>
            <a:endParaRPr lang="en-US" dirty="0"/>
          </a:p>
          <a:p>
            <a:endParaRPr lang="en-US" dirty="0"/>
          </a:p>
          <a:p>
            <a:endParaRPr lang="en-US" dirty="0"/>
          </a:p>
        </p:txBody>
      </p:sp>
      <p:sp>
        <p:nvSpPr>
          <p:cNvPr id="4" name="Rectangle 3"/>
          <p:cNvSpPr/>
          <p:nvPr/>
        </p:nvSpPr>
        <p:spPr>
          <a:xfrm>
            <a:off x="353085" y="3105835"/>
            <a:ext cx="11307778" cy="1938992"/>
          </a:xfrm>
          <a:prstGeom prst="rect">
            <a:avLst/>
          </a:prstGeom>
        </p:spPr>
        <p:txBody>
          <a:bodyPr wrap="square">
            <a:spAutoFit/>
          </a:bodyPr>
          <a:lstStyle/>
          <a:p>
            <a:r>
              <a:rPr lang="en-US" sz="4000" dirty="0"/>
              <a:t>Q&amp;A due by 2pm </a:t>
            </a:r>
            <a:r>
              <a:rPr lang="en-US" sz="4000" b="1" dirty="0">
                <a:solidFill>
                  <a:srgbClr val="FF0000"/>
                </a:solidFill>
              </a:rPr>
              <a:t>October 21, 2026</a:t>
            </a:r>
          </a:p>
          <a:p>
            <a:endParaRPr lang="en-US" sz="4000" dirty="0"/>
          </a:p>
          <a:p>
            <a:r>
              <a:rPr lang="en-US" sz="4000" dirty="0"/>
              <a:t>Quotes due by 2pm </a:t>
            </a:r>
            <a:r>
              <a:rPr lang="en-US" sz="4000" b="1" dirty="0">
                <a:solidFill>
                  <a:srgbClr val="FF0000"/>
                </a:solidFill>
              </a:rPr>
              <a:t>November 20, 2026</a:t>
            </a:r>
          </a:p>
        </p:txBody>
      </p:sp>
      <p:sp>
        <p:nvSpPr>
          <p:cNvPr id="7" name="Slide Number Placeholder 6">
            <a:extLst>
              <a:ext uri="{FF2B5EF4-FFF2-40B4-BE49-F238E27FC236}">
                <a16:creationId xmlns:a16="http://schemas.microsoft.com/office/drawing/2014/main" id="{4DF93C50-445D-AFA0-B8A2-61DEA687DD1E}"/>
              </a:ext>
            </a:extLst>
          </p:cNvPr>
          <p:cNvSpPr>
            <a:spLocks noGrp="1"/>
          </p:cNvSpPr>
          <p:nvPr>
            <p:ph type="sldNum" sz="quarter" idx="12"/>
          </p:nvPr>
        </p:nvSpPr>
        <p:spPr/>
        <p:txBody>
          <a:bodyPr/>
          <a:lstStyle/>
          <a:p>
            <a:fld id="{D57F1E4F-1CFF-5643-939E-02111984F565}" type="slidenum">
              <a:rPr lang="en-US" smtClean="0"/>
              <a:t>14</a:t>
            </a:fld>
            <a:endParaRPr lang="en-US" dirty="0"/>
          </a:p>
        </p:txBody>
      </p:sp>
    </p:spTree>
    <p:extLst>
      <p:ext uri="{BB962C8B-B14F-4D97-AF65-F5344CB8AC3E}">
        <p14:creationId xmlns:p14="http://schemas.microsoft.com/office/powerpoint/2010/main" val="42385277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CD410FC887F388468ACD754D69630B55" ma:contentTypeVersion="11" ma:contentTypeDescription="Create a new document." ma:contentTypeScope="" ma:versionID="c79e56e3efeb11be23cc05b82f130cdd">
  <xsd:schema xmlns:xsd="http://www.w3.org/2001/XMLSchema" xmlns:xs="http://www.w3.org/2001/XMLSchema" xmlns:p="http://schemas.microsoft.com/office/2006/metadata/properties" xmlns:ns1="http://schemas.microsoft.com/sharepoint/v3" xmlns:ns2="d4e5d782-6a70-4577-82ee-b2c87f6aa0d2" xmlns:ns3="4a2393ed-911e-4c9b-9d18-84f1fe0b670e" targetNamespace="http://schemas.microsoft.com/office/2006/metadata/properties" ma:root="true" ma:fieldsID="e4acb5fad326d337dcbcb03248a03418" ns1:_="" ns2:_="" ns3:_="">
    <xsd:import namespace="http://schemas.microsoft.com/sharepoint/v3"/>
    <xsd:import namespace="d4e5d782-6a70-4577-82ee-b2c87f6aa0d2"/>
    <xsd:import namespace="4a2393ed-911e-4c9b-9d18-84f1fe0b670e"/>
    <xsd:element name="properties">
      <xsd:complexType>
        <xsd:sequence>
          <xsd:element name="documentManagement">
            <xsd:complexType>
              <xsd:all>
                <xsd:element ref="ns2:_dlc_DocId" minOccurs="0"/>
                <xsd:element ref="ns2:_dlc_DocIdUrl" minOccurs="0"/>
                <xsd:element ref="ns2:_dlc_DocIdPersistId" minOccurs="0"/>
                <xsd:element ref="ns1:AverageRating" minOccurs="0"/>
                <xsd:element ref="ns1:RatingCount" minOccurs="0"/>
                <xsd:element ref="ns1:RatedBy" minOccurs="0"/>
                <xsd:element ref="ns1:Ratings" minOccurs="0"/>
                <xsd:element ref="ns1:LikesCount" minOccurs="0"/>
                <xsd:element ref="ns1:LikedBy"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AverageRating" ma:index="11" nillable="true" ma:displayName="Rating (0-5)" ma:decimals="2" ma:description="Average value of all the ratings that have been submitted" ma:indexed="true" ma:internalName="AverageRating" ma:readOnly="false" ma:percentage="FALSE">
      <xsd:simpleType>
        <xsd:restriction base="dms:Number"/>
      </xsd:simpleType>
    </xsd:element>
    <xsd:element name="RatingCount" ma:index="12" nillable="true" ma:displayName="Number of Ratings" ma:decimals="0" ma:description="Number of ratings submitted" ma:internalName="RatingCount" ma:readOnly="false" ma:percentage="FALSE">
      <xsd:simpleType>
        <xsd:restriction base="dms:Number"/>
      </xsd:simpleType>
    </xsd:element>
    <xsd:element name="RatedBy" ma:index="13" nillable="true" ma:displayName="Rated By" ma:description="Users rated the item." ma:hidden="true" ma:list="UserInfo" ma:internalName="RatedBy">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Ratings" ma:index="14" nillable="true" ma:displayName="User ratings" ma:description="User ratings for the item" ma:hidden="true" ma:internalName="Ratings">
      <xsd:simpleType>
        <xsd:restriction base="dms:Note"/>
      </xsd:simpleType>
    </xsd:element>
    <xsd:element name="LikesCount" ma:index="15" nillable="true" ma:displayName="Number of Likes" ma:internalName="LikesCount">
      <xsd:simpleType>
        <xsd:restriction base="dms:Unknown"/>
      </xsd:simpleType>
    </xsd:element>
    <xsd:element name="LikedBy" ma:index="16" nillable="true" ma:displayName="Liked By" ma:hidden="true" ma:list="UserInfo" ma:internalName="LikedBy">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4e5d782-6a70-4577-82ee-b2c87f6aa0d2"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fals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a2393ed-911e-4c9b-9d18-84f1fe0b670e"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AverageRating xmlns="http://schemas.microsoft.com/sharepoint/v3" xsi:nil="true"/>
    <_dlc_DocId xmlns="d4e5d782-6a70-4577-82ee-b2c87f6aa0d2">UHEEMK3J3FEE-1573984473-907</_dlc_DocId>
    <_dlc_DocIdUrl xmlns="d4e5d782-6a70-4577-82ee-b2c87f6aa0d2">
      <Url>http://treassp19/sites/purchase/NJSTART Document Templates/_layouts/15/DocIdRedir.aspx?ID=UHEEMK3J3FEE-1573984473-907</Url>
      <Description>UHEEMK3J3FEE-1573984473-907</Description>
    </_dlc_DocIdUrl>
    <LikesCount xmlns="http://schemas.microsoft.com/sharepoint/v3" xsi:nil="true"/>
    <Ratings xmlns="http://schemas.microsoft.com/sharepoint/v3" xsi:nil="true"/>
    <_dlc_DocIdPersistId xmlns="d4e5d782-6a70-4577-82ee-b2c87f6aa0d2" xsi:nil="true"/>
    <RatingCount xmlns="http://schemas.microsoft.com/sharepoint/v3" xsi:nil="true"/>
    <LikedBy xmlns="http://schemas.microsoft.com/sharepoint/v3">
      <UserInfo>
        <DisplayName/>
        <AccountId xsi:nil="true"/>
        <AccountType/>
      </UserInfo>
    </LikedBy>
    <RatedBy xmlns="http://schemas.microsoft.com/sharepoint/v3">
      <UserInfo>
        <DisplayName/>
        <AccountId xsi:nil="true"/>
        <AccountType/>
      </UserInfo>
    </RatedBy>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9F896CF-C212-45FA-B056-74EED6960F88}">
  <ds:schemaRefs>
    <ds:schemaRef ds:uri="http://schemas.microsoft.com/sharepoint/events"/>
  </ds:schemaRefs>
</ds:datastoreItem>
</file>

<file path=customXml/itemProps2.xml><?xml version="1.0" encoding="utf-8"?>
<ds:datastoreItem xmlns:ds="http://schemas.openxmlformats.org/officeDocument/2006/customXml" ds:itemID="{90711CF7-EE5A-4831-9587-1782A9A6E1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4e5d782-6a70-4577-82ee-b2c87f6aa0d2"/>
    <ds:schemaRef ds:uri="4a2393ed-911e-4c9b-9d18-84f1fe0b670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12E865A-0D6C-468F-AD69-D8CD94906944}">
  <ds:schemaRefs>
    <ds:schemaRef ds:uri="http://schemas.microsoft.com/office/2006/metadata/properties"/>
    <ds:schemaRef ds:uri="http://schemas.microsoft.com/sharepoint/v3"/>
    <ds:schemaRef ds:uri="d4e5d782-6a70-4577-82ee-b2c87f6aa0d2"/>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4a2393ed-911e-4c9b-9d18-84f1fe0b670e"/>
    <ds:schemaRef ds:uri="http://www.w3.org/XML/1998/namespace"/>
    <ds:schemaRef ds:uri="http://purl.org/dc/dcmitype/"/>
  </ds:schemaRefs>
</ds:datastoreItem>
</file>

<file path=customXml/itemProps4.xml><?xml version="1.0" encoding="utf-8"?>
<ds:datastoreItem xmlns:ds="http://schemas.openxmlformats.org/officeDocument/2006/customXml" ds:itemID="{DFB9C7C4-02AF-468B-AF2C-A66F6BCAD43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Ion</Template>
  <TotalTime>1317</TotalTime>
  <Words>1106</Words>
  <Application>Microsoft Office PowerPoint</Application>
  <PresentationFormat>Widescreen</PresentationFormat>
  <Paragraphs>85</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Aptos</vt:lpstr>
      <vt:lpstr>Century Gothic</vt:lpstr>
      <vt:lpstr>Wingdings 3</vt:lpstr>
      <vt:lpstr>Ion</vt:lpstr>
      <vt:lpstr>Optional Pre-Quote Conference T2621 - NJDEP Remedial Investigation and Design Services, 26DPP01289 </vt:lpstr>
      <vt:lpstr>WELCOME &amp; INTRODUCTIONS </vt:lpstr>
      <vt:lpstr>PURPOSE &amp; GENERAL INFORMATION</vt:lpstr>
      <vt:lpstr>BID SOLICITATION AT A GLANCE</vt:lpstr>
      <vt:lpstr>BID SOLICITATION AT A GLANCE</vt:lpstr>
      <vt:lpstr>BID SOLICITATION AT A GLANCE</vt:lpstr>
      <vt:lpstr>PRICE SHEET PITFALLS</vt:lpstr>
      <vt:lpstr>PowerPoint Presentation</vt:lpstr>
      <vt:lpstr>HELPFUL TIPS &amp; REMINDERS</vt:lpstr>
      <vt:lpstr>OTHER HELPFUL TIPS</vt:lpstr>
      <vt:lpstr>PowerPoint Presentation</vt:lpstr>
      <vt:lpstr>PowerPoint Presentation</vt:lpstr>
      <vt:lpstr>PowerPoint Presentation</vt:lpstr>
      <vt:lpstr>THANK YOU FOR ATTENDING</vt:lpstr>
    </vt:vector>
  </TitlesOfParts>
  <Company>Division of Revenue and Enterprise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Optional Pre-Quote Conference Bid Solicitation 20DPP00531</dc:title>
  <dc:creator>Fletcher, Shana</dc:creator>
  <cp:lastModifiedBy>Stephens, Wallace [TREAS]</cp:lastModifiedBy>
  <cp:revision>73</cp:revision>
  <cp:lastPrinted>2020-02-11T14:28:14Z</cp:lastPrinted>
  <dcterms:created xsi:type="dcterms:W3CDTF">2020-01-31T19:31:42Z</dcterms:created>
  <dcterms:modified xsi:type="dcterms:W3CDTF">2026-09-24T14:12:21Z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0x010100CD410FC887F388468ACD754D69630B55</vt:lpwstr>
  </property>
  <property fmtid="{D5CDD505-2E9C-101B-9397-08002B2CF9AE}" pid="3" name="_dlc_DocIdItemGuid">
    <vt:lpwstr>44205b82-0f40-4d1c-90cc-624140bffaf4</vt:lpwstr>
  </property>
  <property fmtid="{D5CDD505-2E9C-101B-9397-08002B2CF9AE}" pid="4" name="URL">
    <vt:lpwstr/>
  </property>
  <property fmtid="{D5CDD505-2E9C-101B-9397-08002B2CF9AE}" pid="5" name="DocumentSetDescription">
    <vt:lpwstr/>
  </property>
</Properties>
</file>